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3" r:id="rId7"/>
    <p:sldId id="264" r:id="rId8"/>
    <p:sldId id="265" r:id="rId9"/>
    <p:sldId id="266" r:id="rId10"/>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43E6C"/>
    <a:srgbClr val="0099FF"/>
    <a:srgbClr val="38703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8" name="7 Título"/>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s-ES" smtClean="0"/>
              <a:t>Haga clic para modificar el estilo de título del patrón</a:t>
            </a:r>
            <a:endParaRPr kumimoji="0" lang="en-US"/>
          </a:p>
        </p:txBody>
      </p:sp>
      <p:sp>
        <p:nvSpPr>
          <p:cNvPr id="28" name="27 Marcador de fecha"/>
          <p:cNvSpPr>
            <a:spLocks noGrp="1"/>
          </p:cNvSpPr>
          <p:nvPr>
            <p:ph type="dt" sz="half" idx="10"/>
          </p:nvPr>
        </p:nvSpPr>
        <p:spPr/>
        <p:txBody>
          <a:bodyPr/>
          <a:lstStyle/>
          <a:p>
            <a:fld id="{92458E4B-9619-47D8-B78B-CA23F8B1DEFC}" type="datetimeFigureOut">
              <a:rPr lang="es-MX" smtClean="0"/>
              <a:pPr/>
              <a:t>28/02/2013</a:t>
            </a:fld>
            <a:endParaRPr lang="es-MX"/>
          </a:p>
        </p:txBody>
      </p:sp>
      <p:sp>
        <p:nvSpPr>
          <p:cNvPr id="17" name="16 Marcador de pie de página"/>
          <p:cNvSpPr>
            <a:spLocks noGrp="1"/>
          </p:cNvSpPr>
          <p:nvPr>
            <p:ph type="ftr" sz="quarter" idx="11"/>
          </p:nvPr>
        </p:nvSpPr>
        <p:spPr/>
        <p:txBody>
          <a:bodyPr/>
          <a:lstStyle/>
          <a:p>
            <a:endParaRPr lang="es-MX"/>
          </a:p>
        </p:txBody>
      </p:sp>
      <p:sp>
        <p:nvSpPr>
          <p:cNvPr id="29" name="28 Marcador de número de diapositiva"/>
          <p:cNvSpPr>
            <a:spLocks noGrp="1"/>
          </p:cNvSpPr>
          <p:nvPr>
            <p:ph type="sldNum" sz="quarter" idx="12"/>
          </p:nvPr>
        </p:nvSpPr>
        <p:spPr/>
        <p:txBody>
          <a:bodyPr/>
          <a:lstStyle/>
          <a:p>
            <a:fld id="{430D959B-8373-43BC-AFA9-A745E6101654}" type="slidenum">
              <a:rPr lang="es-MX" smtClean="0"/>
              <a:pPr/>
              <a:t>‹Nº›</a:t>
            </a:fld>
            <a:endParaRPr lang="es-MX"/>
          </a:p>
        </p:txBody>
      </p:sp>
      <p:sp>
        <p:nvSpPr>
          <p:cNvPr id="9" name="8 Subtítulo"/>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2458E4B-9619-47D8-B78B-CA23F8B1DEFC}" type="datetimeFigureOut">
              <a:rPr lang="es-MX" smtClean="0"/>
              <a:pPr/>
              <a:t>28/02/2013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30D959B-8373-43BC-AFA9-A745E6101654}"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2458E4B-9619-47D8-B78B-CA23F8B1DEFC}" type="datetimeFigureOut">
              <a:rPr lang="es-MX" smtClean="0"/>
              <a:pPr/>
              <a:t>28/02/2013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30D959B-8373-43BC-AFA9-A745E6101654}"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2458E4B-9619-47D8-B78B-CA23F8B1DEFC}" type="datetimeFigureOut">
              <a:rPr lang="es-MX" smtClean="0"/>
              <a:pPr/>
              <a:t>28/02/2013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30D959B-8373-43BC-AFA9-A745E6101654}"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92458E4B-9619-47D8-B78B-CA23F8B1DEFC}" type="datetimeFigureOut">
              <a:rPr lang="es-MX" smtClean="0"/>
              <a:pPr/>
              <a:t>28/02/2013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a:xfrm>
            <a:off x="7924800" y="6416675"/>
            <a:ext cx="762000" cy="365125"/>
          </a:xfrm>
        </p:spPr>
        <p:txBody>
          <a:bodyPr/>
          <a:lstStyle/>
          <a:p>
            <a:fld id="{430D959B-8373-43BC-AFA9-A745E6101654}"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92458E4B-9619-47D8-B78B-CA23F8B1DEFC}" type="datetimeFigureOut">
              <a:rPr lang="es-MX" smtClean="0"/>
              <a:pPr/>
              <a:t>28/02/2013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30D959B-8373-43BC-AFA9-A745E6101654}"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92458E4B-9619-47D8-B78B-CA23F8B1DEFC}" type="datetimeFigureOut">
              <a:rPr lang="es-MX" smtClean="0"/>
              <a:pPr/>
              <a:t>28/02/2013</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430D959B-8373-43BC-AFA9-A745E6101654}"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92458E4B-9619-47D8-B78B-CA23F8B1DEFC}" type="datetimeFigureOut">
              <a:rPr lang="es-MX" smtClean="0"/>
              <a:pPr/>
              <a:t>28/02/2013</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430D959B-8373-43BC-AFA9-A745E6101654}"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2458E4B-9619-47D8-B78B-CA23F8B1DEFC}" type="datetimeFigureOut">
              <a:rPr lang="es-MX" smtClean="0"/>
              <a:pPr/>
              <a:t>28/02/2013</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430D959B-8373-43BC-AFA9-A745E6101654}"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92458E4B-9619-47D8-B78B-CA23F8B1DEFC}" type="datetimeFigureOut">
              <a:rPr lang="es-MX" smtClean="0"/>
              <a:pPr/>
              <a:t>28/02/2013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30D959B-8373-43BC-AFA9-A745E6101654}"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s-ES" smtClean="0">
                <a:solidFill>
                  <a:schemeClr val="lt1"/>
                </a:solidFill>
                <a:latin typeface="+mn-lt"/>
                <a:ea typeface="+mn-ea"/>
                <a:cs typeface="+mn-cs"/>
              </a:rPr>
              <a:t>Haga clic en el icono para agregar una imagen</a:t>
            </a:r>
            <a:endParaRPr kumimoji="0" lang="en-US" dirty="0">
              <a:solidFill>
                <a:schemeClr val="lt1"/>
              </a:solidFill>
              <a:latin typeface="+mn-lt"/>
              <a:ea typeface="+mn-ea"/>
              <a:cs typeface="+mn-cs"/>
            </a:endParaRPr>
          </a:p>
        </p:txBody>
      </p:sp>
      <p:sp>
        <p:nvSpPr>
          <p:cNvPr id="4" name="3 Marcador de texto"/>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92458E4B-9619-47D8-B78B-CA23F8B1DEFC}" type="datetimeFigureOut">
              <a:rPr lang="es-MX" smtClean="0"/>
              <a:pPr/>
              <a:t>28/02/2013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30D959B-8373-43BC-AFA9-A745E6101654}"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26000"/>
            <a:duotone>
              <a:prstClr val="black"/>
              <a:schemeClr val="accent1">
                <a:tint val="45000"/>
                <a:satMod val="400000"/>
              </a:schemeClr>
            </a:duotone>
            <a:lum bright="-22000" contrast="84000"/>
          </a:blip>
          <a:srcRect/>
          <a:tile tx="0" ty="0" sx="100000" sy="100000" flip="none" algn="tl"/>
        </a:blipFill>
        <a:effectLst/>
      </p:bgPr>
    </p:bg>
    <p:spTree>
      <p:nvGrpSpPr>
        <p:cNvPr id="1" name=""/>
        <p:cNvGrpSpPr/>
        <p:nvPr/>
      </p:nvGrpSpPr>
      <p:grpSpPr>
        <a:xfrm>
          <a:off x="0" y="0"/>
          <a:ext cx="0" cy="0"/>
          <a:chOff x="0" y="0"/>
          <a:chExt cx="0" cy="0"/>
        </a:xfrm>
      </p:grpSpPr>
      <p:sp>
        <p:nvSpPr>
          <p:cNvPr id="22" name="21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92458E4B-9619-47D8-B78B-CA23F8B1DEFC}" type="datetimeFigureOut">
              <a:rPr lang="es-MX" smtClean="0"/>
              <a:pPr/>
              <a:t>28/02/2013</a:t>
            </a:fld>
            <a:endParaRPr lang="es-MX"/>
          </a:p>
        </p:txBody>
      </p:sp>
      <p:sp>
        <p:nvSpPr>
          <p:cNvPr id="3" name="2 Marcador de pie de página"/>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s-MX"/>
          </a:p>
        </p:txBody>
      </p:sp>
      <p:sp>
        <p:nvSpPr>
          <p:cNvPr id="23" name="22 Marcador de número de diapositiva"/>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430D959B-8373-43BC-AFA9-A745E6101654}" type="slidenum">
              <a:rPr lang="es-MX" smtClean="0"/>
              <a:pPr/>
              <a:t>‹Nº›</a:t>
            </a:fld>
            <a:endParaRPr lang="es-MX"/>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22030" y="1142984"/>
            <a:ext cx="8229600" cy="2057416"/>
          </a:xfrm>
        </p:spPr>
        <p:style>
          <a:lnRef idx="0">
            <a:schemeClr val="accent2"/>
          </a:lnRef>
          <a:fillRef idx="3">
            <a:schemeClr val="accent2"/>
          </a:fillRef>
          <a:effectRef idx="3">
            <a:schemeClr val="accent2"/>
          </a:effectRef>
          <a:fontRef idx="minor">
            <a:schemeClr val="lt1"/>
          </a:fontRef>
        </p:style>
        <p:txBody>
          <a:bodyPr>
            <a:normAutofit fontScale="90000"/>
          </a:bodyPr>
          <a:lstStyle/>
          <a:p>
            <a:r>
              <a:rPr lang="es-MX" cap="none"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NIVELES DE ORGANISACION DE LA MATERIA</a:t>
            </a:r>
            <a:endParaRPr lang="es-MX" cap="none"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redondeado"/>
          <p:cNvSpPr/>
          <p:nvPr/>
        </p:nvSpPr>
        <p:spPr>
          <a:xfrm>
            <a:off x="0" y="500042"/>
            <a:ext cx="9144000" cy="5000660"/>
          </a:xfrm>
          <a:prstGeom prst="roundRect">
            <a:avLst/>
          </a:prstGeom>
        </p:spPr>
        <p:style>
          <a:lnRef idx="3">
            <a:schemeClr val="lt1"/>
          </a:lnRef>
          <a:fillRef idx="1">
            <a:schemeClr val="dk1"/>
          </a:fillRef>
          <a:effectRef idx="1">
            <a:schemeClr val="dk1"/>
          </a:effectRef>
          <a:fontRef idx="minor">
            <a:schemeClr val="lt1"/>
          </a:fontRef>
        </p:style>
        <p:txBody>
          <a:bodyPr rtlCol="0" anchor="ctr"/>
          <a:lstStyle/>
          <a:p>
            <a:pPr algn="ctr"/>
            <a:endParaRPr lang="es-MX"/>
          </a:p>
        </p:txBody>
      </p:sp>
      <p:sp>
        <p:nvSpPr>
          <p:cNvPr id="2" name="1 Título"/>
          <p:cNvSpPr>
            <a:spLocks noGrp="1"/>
          </p:cNvSpPr>
          <p:nvPr>
            <p:ph type="title"/>
          </p:nvPr>
        </p:nvSpPr>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s-MX"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CELULA</a:t>
            </a:r>
            <a:endParaRPr lang="es-MX"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2 Marcador de texto"/>
          <p:cNvSpPr>
            <a:spLocks noGrp="1"/>
          </p:cNvSpPr>
          <p:nvPr>
            <p:ph type="body" idx="2"/>
          </p:nvPr>
        </p:nvSpPr>
        <p:spPr/>
        <p:txBody>
          <a:bodyPr>
            <a:normAutofit/>
          </a:bodyPr>
          <a:lstStyle/>
          <a:p>
            <a:r>
              <a:rPr lang="es-ES" sz="1600" dirty="0" smtClean="0">
                <a:solidFill>
                  <a:srgbClr val="92D050"/>
                </a:solidFill>
              </a:rPr>
              <a:t>Unidad fundamental (anatómica y fisiológica) en la organización de los seres vivos. Morfológicamente se define como un volumen de citoplasma rodeado de una membrana citoplasmática, que contiene en su interior un núcleo y diversos orgánulos estructuralmente definidos. Las células pueden presentarse aisladas (seres unicelulares) o asociadas a otras (seres pluricelulares).</a:t>
            </a:r>
            <a:endParaRPr lang="es-MX" sz="1600" dirty="0">
              <a:solidFill>
                <a:srgbClr val="92D050"/>
              </a:solidFill>
            </a:endParaRPr>
          </a:p>
        </p:txBody>
      </p:sp>
      <p:pic>
        <p:nvPicPr>
          <p:cNvPr id="5" name="4 Marcador de contenido" descr="celula.jpg"/>
          <p:cNvPicPr>
            <a:picLocks noGrp="1" noChangeAspect="1"/>
          </p:cNvPicPr>
          <p:nvPr>
            <p:ph sz="half" idx="1"/>
          </p:nvPr>
        </p:nvPicPr>
        <p:blipFill>
          <a:blip r:embed="rId2" cstate="print"/>
          <a:stretch>
            <a:fillRect/>
          </a:stretch>
        </p:blipFill>
        <p:spPr>
          <a:xfrm>
            <a:off x="3749675" y="1413669"/>
            <a:ext cx="4762500" cy="35718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Proceso alternativo"/>
          <p:cNvSpPr/>
          <p:nvPr/>
        </p:nvSpPr>
        <p:spPr>
          <a:xfrm>
            <a:off x="500034" y="1142984"/>
            <a:ext cx="8072494" cy="785818"/>
          </a:xfrm>
          <a:prstGeom prst="flowChartAlternateProcess">
            <a:avLst/>
          </a:prstGeom>
          <a:scene3d>
            <a:camera prst="orthographicFront"/>
            <a:lightRig rig="threePt" dir="t"/>
          </a:scene3d>
          <a:sp3d>
            <a:bevelT w="114300" prst="hardEdge"/>
          </a:sp3d>
        </p:spPr>
        <p:style>
          <a:lnRef idx="3">
            <a:schemeClr val="lt1"/>
          </a:lnRef>
          <a:fillRef idx="1">
            <a:schemeClr val="dk1"/>
          </a:fillRef>
          <a:effectRef idx="1">
            <a:schemeClr val="dk1"/>
          </a:effectRef>
          <a:fontRef idx="minor">
            <a:schemeClr val="lt1"/>
          </a:fontRef>
        </p:style>
        <p:txBody>
          <a:bodyPr rtlCol="0" anchor="ctr"/>
          <a:lstStyle/>
          <a:p>
            <a:pPr algn="ctr"/>
            <a:endParaRPr lang="es-MX"/>
          </a:p>
        </p:txBody>
      </p:sp>
      <p:pic>
        <p:nvPicPr>
          <p:cNvPr id="6" name="5 Marcador de posición de imagen" descr="tejido-epitelial-humano1.jpg"/>
          <p:cNvPicPr>
            <a:picLocks noGrp="1" noChangeAspect="1"/>
          </p:cNvPicPr>
          <p:nvPr>
            <p:ph type="pic" idx="1"/>
          </p:nvPr>
        </p:nvPicPr>
        <p:blipFill>
          <a:blip r:embed="rId2" cstate="print"/>
          <a:srcRect t="4861" b="4861"/>
          <a:stretch>
            <a:fillRect/>
          </a:stretch>
        </p:blipFill>
        <p:spPr>
          <a:xfrm>
            <a:off x="1928813" y="2071688"/>
            <a:ext cx="5486400" cy="3962400"/>
          </a:xfrm>
          <a:effectLst>
            <a:outerShdw blurRad="165100" dist="266700" dir="5340000" sx="87000" sy="87000">
              <a:srgbClr val="000000">
                <a:alpha val="61000"/>
              </a:srgbClr>
            </a:outerShdw>
          </a:effectLst>
          <a:scene3d>
            <a:camera prst="orthographicFront">
              <a:rot lat="0" lon="0" rev="0"/>
            </a:camera>
            <a:lightRig rig="balanced" dir="tr">
              <a:rot lat="0" lon="0" rev="2700000"/>
            </a:lightRig>
          </a:scene3d>
          <a:sp3d prstMaterial="matte">
            <a:bevelT prst="relaxedInset"/>
            <a:contourClr>
              <a:schemeClr val="tx2">
                <a:shade val="50000"/>
              </a:schemeClr>
            </a:contourClr>
          </a:sp3d>
        </p:spPr>
      </p:pic>
      <p:sp>
        <p:nvSpPr>
          <p:cNvPr id="4" name="3 Marcador de texto"/>
          <p:cNvSpPr>
            <a:spLocks noGrp="1"/>
          </p:cNvSpPr>
          <p:nvPr>
            <p:ph type="body" sz="half" idx="2"/>
          </p:nvPr>
        </p:nvSpPr>
        <p:spPr/>
        <p:txBody>
          <a:bodyPr>
            <a:noAutofit/>
          </a:bodyPr>
          <a:lstStyle/>
          <a:p>
            <a:r>
              <a:rPr lang="es-ES" sz="1050" dirty="0" smtClean="0">
                <a:solidFill>
                  <a:srgbClr val="FFFF00"/>
                </a:solidFill>
              </a:rPr>
              <a:t>los </a:t>
            </a:r>
            <a:r>
              <a:rPr lang="es-ES" sz="1050" b="1" dirty="0" smtClean="0">
                <a:solidFill>
                  <a:srgbClr val="FFFF00"/>
                </a:solidFill>
              </a:rPr>
              <a:t>tejidos</a:t>
            </a:r>
            <a:r>
              <a:rPr lang="es-ES" sz="1050" dirty="0" smtClean="0">
                <a:solidFill>
                  <a:srgbClr val="FFFF00"/>
                </a:solidFill>
              </a:rPr>
              <a:t> son aquellos materiales constituidos por un conjunto organizado de células, con sus respectivos </a:t>
            </a:r>
            <a:r>
              <a:rPr lang="es-ES" sz="1050" b="1" dirty="0" err="1" smtClean="0">
                <a:solidFill>
                  <a:srgbClr val="FFFF00"/>
                </a:solidFill>
              </a:rPr>
              <a:t>organoides</a:t>
            </a:r>
            <a:r>
              <a:rPr lang="es-ES" sz="1050" dirty="0" smtClean="0">
                <a:solidFill>
                  <a:srgbClr val="FFFF00"/>
                </a:solidFill>
              </a:rPr>
              <a:t> iguales (o con pocas desigualdades entre células diferenciadas), ordenadas regularmente, con un comportamiento fisiológico coordinado y un origen embrionario común. Se llama histología al estudio de estos tejidos orgánicos.</a:t>
            </a:r>
            <a:endParaRPr lang="es-MX" sz="1050" dirty="0">
              <a:solidFill>
                <a:srgbClr val="FFFF00"/>
              </a:solidFill>
            </a:endParaRPr>
          </a:p>
        </p:txBody>
      </p:sp>
      <p:sp>
        <p:nvSpPr>
          <p:cNvPr id="7" name="6 Título"/>
          <p:cNvSpPr>
            <a:spLocks noGrp="1"/>
          </p:cNvSpPr>
          <p:nvPr>
            <p:ph type="title"/>
          </p:nvPr>
        </p:nvSpPr>
        <p:spPr/>
        <p:txBody>
          <a:bodyPr>
            <a:noAutofit/>
          </a:bodyPr>
          <a:lstStyle/>
          <a:p>
            <a:r>
              <a:rPr lang="es-MX" sz="5400" dirty="0" smtClean="0">
                <a:ln w="6350">
                  <a:solidFill>
                    <a:schemeClr val="bg2">
                      <a:lumMod val="50000"/>
                    </a:schemeClr>
                  </a:solidFill>
                </a:ln>
              </a:rPr>
              <a:t>TEJIDO</a:t>
            </a:r>
            <a:endParaRPr lang="es-MX" sz="5400" dirty="0">
              <a:ln w="6350">
                <a:solidFill>
                  <a:schemeClr val="bg2">
                    <a:lumMod val="50000"/>
                  </a:schemeClr>
                </a:solidFill>
              </a:l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redondeado"/>
          <p:cNvSpPr/>
          <p:nvPr/>
        </p:nvSpPr>
        <p:spPr>
          <a:xfrm>
            <a:off x="395536" y="548680"/>
            <a:ext cx="3131840" cy="4824536"/>
          </a:xfrm>
          <a:prstGeom prst="roundRect">
            <a:avLst/>
          </a:prstGeom>
          <a:solidFill>
            <a:schemeClr val="accent2">
              <a:lumMod val="75000"/>
            </a:schemeClr>
          </a:solidFill>
        </p:spPr>
        <p:style>
          <a:lnRef idx="1">
            <a:schemeClr val="accent5"/>
          </a:lnRef>
          <a:fillRef idx="1003">
            <a:schemeClr val="lt1"/>
          </a:fillRef>
          <a:effectRef idx="2">
            <a:schemeClr val="accent5"/>
          </a:effectRef>
          <a:fontRef idx="minor">
            <a:schemeClr val="lt1"/>
          </a:fontRef>
        </p:style>
        <p:txBody>
          <a:bodyPr rtlCol="0" anchor="ctr"/>
          <a:lstStyle/>
          <a:p>
            <a:pPr algn="ctr"/>
            <a:endParaRPr lang="es-MX"/>
          </a:p>
        </p:txBody>
      </p:sp>
      <p:pic>
        <p:nvPicPr>
          <p:cNvPr id="1026" name="Picture 2" descr="E:\IMAGENES\higado_humano.jpg"/>
          <p:cNvPicPr>
            <a:picLocks noChangeAspect="1" noChangeArrowheads="1"/>
          </p:cNvPicPr>
          <p:nvPr/>
        </p:nvPicPr>
        <p:blipFill>
          <a:blip r:embed="rId2" cstate="print"/>
          <a:srcRect/>
          <a:stretch>
            <a:fillRect/>
          </a:stretch>
        </p:blipFill>
        <p:spPr bwMode="auto">
          <a:xfrm rot="21099389">
            <a:off x="4901748" y="1171373"/>
            <a:ext cx="3829625" cy="2872219"/>
          </a:xfrm>
          <a:prstGeom prst="rect">
            <a:avLst/>
          </a:prstGeom>
          <a:ln w="228600" cap="sq" cmpd="thickThin">
            <a:solidFill>
              <a:srgbClr val="000000"/>
            </a:solidFill>
            <a:prstDash val="solid"/>
            <a:miter lim="800000"/>
          </a:ln>
          <a:effectLst>
            <a:innerShdw blurRad="76200">
              <a:srgbClr val="000000"/>
            </a:innerShdw>
          </a:effectLst>
        </p:spPr>
      </p:pic>
      <p:sp>
        <p:nvSpPr>
          <p:cNvPr id="3" name="2 Marcador de texto"/>
          <p:cNvSpPr>
            <a:spLocks noGrp="1"/>
          </p:cNvSpPr>
          <p:nvPr>
            <p:ph type="body" idx="2"/>
          </p:nvPr>
        </p:nvSpPr>
        <p:spPr>
          <a:xfrm>
            <a:off x="755576" y="2348880"/>
            <a:ext cx="2314600" cy="2160240"/>
          </a:xfrm>
        </p:spPr>
        <p:txBody>
          <a:bodyPr>
            <a:noAutofit/>
          </a:bodyPr>
          <a:lstStyle/>
          <a:p>
            <a:pPr algn="ctr"/>
            <a:r>
              <a:rPr lang="es-MX" sz="1600" dirty="0" smtClean="0"/>
              <a:t>Es una agrupación de diversos tejidos formando una unidad estructural encargada del cumplimiento de una función determinada en el seno de un organismo pluricelular. </a:t>
            </a:r>
            <a:endParaRPr lang="es-MX" sz="1600" dirty="0"/>
          </a:p>
        </p:txBody>
      </p:sp>
      <p:pic>
        <p:nvPicPr>
          <p:cNvPr id="10" name="9 Marcador de contenido" descr="CORAZON.gif"/>
          <p:cNvPicPr>
            <a:picLocks noGrp="1" noChangeAspect="1"/>
          </p:cNvPicPr>
          <p:nvPr>
            <p:ph sz="half" idx="1"/>
          </p:nvPr>
        </p:nvPicPr>
        <p:blipFill>
          <a:blip r:embed="rId3" cstate="print"/>
          <a:stretch>
            <a:fillRect/>
          </a:stretch>
        </p:blipFill>
        <p:spPr>
          <a:xfrm>
            <a:off x="3923928" y="3501008"/>
            <a:ext cx="2160240" cy="3057013"/>
          </a:xfrm>
          <a:prstGeom prst="rect">
            <a:avLst/>
          </a:prstGeom>
          <a:ln w="88900" cap="sq" cmpd="thickThin">
            <a:solidFill>
              <a:srgbClr val="000000"/>
            </a:solidFill>
            <a:prstDash val="solid"/>
            <a:miter lim="800000"/>
          </a:ln>
          <a:effectLst>
            <a:innerShdw blurRad="76200">
              <a:srgbClr val="000000"/>
            </a:innerShdw>
          </a:effectLst>
        </p:spPr>
      </p:pic>
      <p:sp>
        <p:nvSpPr>
          <p:cNvPr id="14" name="13 Almacenamiento de acceso secuencial"/>
          <p:cNvSpPr/>
          <p:nvPr/>
        </p:nvSpPr>
        <p:spPr>
          <a:xfrm>
            <a:off x="539552" y="548680"/>
            <a:ext cx="2808312" cy="1080120"/>
          </a:xfrm>
          <a:prstGeom prst="flowChartMagneticTape">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s-MX"/>
          </a:p>
        </p:txBody>
      </p:sp>
      <p:sp>
        <p:nvSpPr>
          <p:cNvPr id="2" name="1 Título"/>
          <p:cNvSpPr>
            <a:spLocks noGrp="1"/>
          </p:cNvSpPr>
          <p:nvPr>
            <p:ph type="title"/>
          </p:nvPr>
        </p:nvSpPr>
        <p:spPr>
          <a:xfrm>
            <a:off x="611560" y="610766"/>
            <a:ext cx="3008313" cy="874018"/>
          </a:xfrm>
        </p:spPr>
        <p:txBody>
          <a:bodyPr>
            <a:normAutofit/>
          </a:bodyPr>
          <a:lstStyle/>
          <a:p>
            <a:r>
              <a:rPr lang="es-MX" sz="4400" dirty="0" smtClean="0">
                <a:ln w="6350">
                  <a:solidFill>
                    <a:schemeClr val="tx1"/>
                  </a:solidFill>
                </a:ln>
                <a:solidFill>
                  <a:srgbClr val="002060"/>
                </a:solidFill>
              </a:rPr>
              <a:t>ORGANO</a:t>
            </a:r>
            <a:endParaRPr lang="es-MX" sz="4400" dirty="0">
              <a:ln w="6350">
                <a:solidFill>
                  <a:schemeClr val="tx1"/>
                </a:solidFill>
              </a:ln>
              <a:solidFill>
                <a:srgbClr val="00206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0" y="908720"/>
            <a:ext cx="9144000" cy="864096"/>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s-MX"/>
          </a:p>
        </p:txBody>
      </p:sp>
      <p:sp>
        <p:nvSpPr>
          <p:cNvPr id="2" name="1 Título"/>
          <p:cNvSpPr>
            <a:spLocks noGrp="1"/>
          </p:cNvSpPr>
          <p:nvPr>
            <p:ph type="title"/>
          </p:nvPr>
        </p:nvSpPr>
        <p:spPr>
          <a:xfrm>
            <a:off x="1828800" y="332656"/>
            <a:ext cx="5486400" cy="522288"/>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s-MX" sz="400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SISTEMA</a:t>
            </a:r>
            <a:endParaRPr lang="es-MX" sz="400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4" name="3 Marcador de texto"/>
          <p:cNvSpPr>
            <a:spLocks noGrp="1"/>
          </p:cNvSpPr>
          <p:nvPr>
            <p:ph type="body" sz="half" idx="2"/>
          </p:nvPr>
        </p:nvSpPr>
        <p:spPr>
          <a:xfrm>
            <a:off x="1828800" y="1052736"/>
            <a:ext cx="5486400" cy="530352"/>
          </a:xfrm>
        </p:spPr>
        <p:txBody>
          <a:bodyPr>
            <a:noAutofit/>
          </a:bodyPr>
          <a:lstStyle/>
          <a:p>
            <a:r>
              <a:rPr lang="es-MX" sz="1200" dirty="0" smtClean="0">
                <a:solidFill>
                  <a:schemeClr val="accent2">
                    <a:lumMod val="50000"/>
                  </a:schemeClr>
                </a:solidFill>
              </a:rPr>
              <a:t>Es un conjunto de órganos relacionados que trabajan en una actividad general y están formados principalmente por los mismos tipos de tejidos. Algunos Ejemplos pueden ser: el sistema cardiovascular, el sistema nervioso, </a:t>
            </a:r>
            <a:r>
              <a:rPr lang="es-MX" sz="1200" dirty="0" err="1" smtClean="0">
                <a:solidFill>
                  <a:schemeClr val="accent2">
                    <a:lumMod val="50000"/>
                  </a:schemeClr>
                </a:solidFill>
              </a:rPr>
              <a:t>etc</a:t>
            </a:r>
            <a:endParaRPr lang="es-MX" sz="1200" dirty="0">
              <a:solidFill>
                <a:schemeClr val="accent2">
                  <a:lumMod val="50000"/>
                </a:schemeClr>
              </a:solidFill>
            </a:endParaRPr>
          </a:p>
        </p:txBody>
      </p:sp>
      <p:pic>
        <p:nvPicPr>
          <p:cNvPr id="2050" name="Picture 2" descr="E:\IMAGENES\SISTEMA.jpg"/>
          <p:cNvPicPr>
            <a:picLocks noChangeAspect="1" noChangeArrowheads="1"/>
          </p:cNvPicPr>
          <p:nvPr/>
        </p:nvPicPr>
        <p:blipFill>
          <a:blip r:embed="rId2" cstate="print"/>
          <a:srcRect/>
          <a:stretch>
            <a:fillRect/>
          </a:stretch>
        </p:blipFill>
        <p:spPr bwMode="auto">
          <a:xfrm>
            <a:off x="2339752" y="2276872"/>
            <a:ext cx="4176464" cy="3941169"/>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0 Documento"/>
          <p:cNvSpPr/>
          <p:nvPr/>
        </p:nvSpPr>
        <p:spPr>
          <a:xfrm>
            <a:off x="323528" y="980728"/>
            <a:ext cx="5292080" cy="1656184"/>
          </a:xfrm>
          <a:prstGeom prst="flowChartDocument">
            <a:avLst/>
          </a:prstGeom>
          <a:gradFill>
            <a:gsLst>
              <a:gs pos="0">
                <a:srgbClr val="A43E6C"/>
              </a:gs>
              <a:gs pos="33000">
                <a:schemeClr val="accent2">
                  <a:tint val="86500"/>
                </a:schemeClr>
              </a:gs>
              <a:gs pos="46750">
                <a:schemeClr val="accent2">
                  <a:tint val="71000"/>
                  <a:satMod val="112000"/>
                </a:schemeClr>
              </a:gs>
              <a:gs pos="53000">
                <a:schemeClr val="accent2">
                  <a:tint val="71000"/>
                  <a:satMod val="112000"/>
                </a:schemeClr>
              </a:gs>
              <a:gs pos="68000">
                <a:schemeClr val="accent2">
                  <a:tint val="86000"/>
                </a:schemeClr>
              </a:gs>
              <a:gs pos="100000">
                <a:schemeClr val="accent2">
                  <a:shade val="60000"/>
                </a:schemeClr>
              </a:gs>
            </a:gsLst>
            <a:lin ang="5400000" scaled="0"/>
          </a:gra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s-MX"/>
          </a:p>
        </p:txBody>
      </p:sp>
      <p:sp>
        <p:nvSpPr>
          <p:cNvPr id="2" name="1 Título"/>
          <p:cNvSpPr>
            <a:spLocks noGrp="1"/>
          </p:cNvSpPr>
          <p:nvPr>
            <p:ph type="title"/>
          </p:nvPr>
        </p:nvSpPr>
        <p:spPr>
          <a:xfrm>
            <a:off x="-1764704" y="44624"/>
            <a:ext cx="8229600" cy="1143000"/>
          </a:xfrm>
        </p:spPr>
        <p:txBody>
          <a:bodyPr>
            <a:scene3d>
              <a:camera prst="orthographicFront"/>
              <a:lightRig rig="balanced" dir="t">
                <a:rot lat="0" lon="0" rev="2100000"/>
              </a:lightRig>
            </a:scene3d>
            <a:sp3d extrusionH="57150" prstMaterial="metal">
              <a:bevelT w="38100" h="25400"/>
              <a:contourClr>
                <a:schemeClr val="bg2"/>
              </a:contourClr>
            </a:sp3d>
          </a:bodyPr>
          <a:lstStyle/>
          <a:p>
            <a:r>
              <a:rPr lang="es-MX" dirty="0" smtClean="0">
                <a:ln w="50800"/>
                <a:solidFill>
                  <a:schemeClr val="bg1">
                    <a:shade val="50000"/>
                  </a:schemeClr>
                </a:solidFill>
                <a:effectLst/>
              </a:rPr>
              <a:t>ORGANISMO</a:t>
            </a:r>
            <a:endParaRPr lang="es-MX" dirty="0">
              <a:ln w="50800"/>
              <a:solidFill>
                <a:schemeClr val="bg1">
                  <a:shade val="50000"/>
                </a:schemeClr>
              </a:solidFill>
              <a:effectLst/>
            </a:endParaRPr>
          </a:p>
        </p:txBody>
      </p:sp>
      <p:sp>
        <p:nvSpPr>
          <p:cNvPr id="3" name="2 Marcador de texto"/>
          <p:cNvSpPr>
            <a:spLocks noGrp="1"/>
          </p:cNvSpPr>
          <p:nvPr>
            <p:ph type="body" idx="1"/>
          </p:nvPr>
        </p:nvSpPr>
        <p:spPr>
          <a:xfrm>
            <a:off x="457200" y="1052736"/>
            <a:ext cx="4978896" cy="1296144"/>
          </a:xfrm>
        </p:spPr>
        <p:txBody>
          <a:bodyPr>
            <a:normAutofit fontScale="40000" lnSpcReduction="20000"/>
          </a:bodyPr>
          <a:lstStyle/>
          <a:p>
            <a:pPr algn="ctr"/>
            <a:r>
              <a:rPr lang="es-ES" b="1" dirty="0" smtClean="0"/>
              <a:t>es un conjunto de átomos y moléculas, que forman una estructura material muy organizada y compleja, en la que intervienen sistemas de comunicación molecular que se relaciona con el ambiente con un intercambio de materia y energía de una forma ordenada y que tiene la capacidad de desempeñar las funciones básicas de la vida que son la nutrición, la relación y la reproducción, de tal manera que los seres vivos actúan y funcionan por sí mismos sin perder su nivel estructural hasta su </a:t>
            </a:r>
            <a:r>
              <a:rPr lang="es-ES" b="1" dirty="0" smtClean="0"/>
              <a:t>muerte</a:t>
            </a:r>
            <a:r>
              <a:rPr lang="es-ES" b="1" dirty="0" smtClean="0"/>
              <a:t>.</a:t>
            </a:r>
            <a:endParaRPr lang="es-MX" b="1" dirty="0"/>
          </a:p>
        </p:txBody>
      </p:sp>
      <p:pic>
        <p:nvPicPr>
          <p:cNvPr id="1026" name="Picture 2" descr="E:\IMAGENES\ANIMAL ORGANISMO.jpg"/>
          <p:cNvPicPr>
            <a:picLocks noChangeAspect="1" noChangeArrowheads="1"/>
          </p:cNvPicPr>
          <p:nvPr/>
        </p:nvPicPr>
        <p:blipFill>
          <a:blip r:embed="rId2" cstate="print"/>
          <a:srcRect/>
          <a:stretch>
            <a:fillRect/>
          </a:stretch>
        </p:blipFill>
        <p:spPr bwMode="auto">
          <a:xfrm>
            <a:off x="5220072" y="2348880"/>
            <a:ext cx="2808312" cy="3910575"/>
          </a:xfrm>
          <a:prstGeom prst="rect">
            <a:avLst/>
          </a:prstGeom>
          <a:noFill/>
          <a:ln>
            <a:noFill/>
          </a:ln>
          <a:effectLst>
            <a:outerShdw blurRad="50800" dist="38100" dir="18900000" algn="bl" rotWithShape="0">
              <a:prstClr val="black">
                <a:alpha val="40000"/>
              </a:prstClr>
            </a:outerShdw>
          </a:effectLst>
        </p:spPr>
      </p:pic>
      <p:pic>
        <p:nvPicPr>
          <p:cNvPr id="10" name="9 Marcador de contenido" descr="BEBE.jpg"/>
          <p:cNvPicPr>
            <a:picLocks noGrp="1" noChangeAspect="1"/>
          </p:cNvPicPr>
          <p:nvPr>
            <p:ph sz="quarter" idx="2"/>
          </p:nvPr>
        </p:nvPicPr>
        <p:blipFill>
          <a:blip r:embed="rId3" cstate="print"/>
          <a:stretch>
            <a:fillRect/>
          </a:stretch>
        </p:blipFill>
        <p:spPr>
          <a:xfrm>
            <a:off x="457200" y="2729111"/>
            <a:ext cx="4040188" cy="3030141"/>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Documento"/>
          <p:cNvSpPr/>
          <p:nvPr/>
        </p:nvSpPr>
        <p:spPr>
          <a:xfrm>
            <a:off x="467544" y="1628800"/>
            <a:ext cx="2448272" cy="4896544"/>
          </a:xfrm>
          <a:prstGeom prst="flowChartDocumen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s-MX"/>
          </a:p>
        </p:txBody>
      </p:sp>
      <p:sp>
        <p:nvSpPr>
          <p:cNvPr id="2" name="1 Título"/>
          <p:cNvSpPr>
            <a:spLocks noGrp="1"/>
          </p:cNvSpPr>
          <p:nvPr>
            <p:ph type="title"/>
          </p:nvPr>
        </p:nvSpPr>
        <p:spPr/>
        <p:txBody>
          <a:bodyPr/>
          <a:lstStyle/>
          <a:p>
            <a:r>
              <a:rPr lang="es-MX"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POBLACION</a:t>
            </a:r>
            <a:endParaRPr lang="es-MX"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2 Marcador de texto"/>
          <p:cNvSpPr>
            <a:spLocks noGrp="1"/>
          </p:cNvSpPr>
          <p:nvPr>
            <p:ph type="body" idx="1"/>
          </p:nvPr>
        </p:nvSpPr>
        <p:spPr>
          <a:xfrm>
            <a:off x="457200" y="1535112"/>
            <a:ext cx="2242592" cy="4342160"/>
          </a:xfrm>
        </p:spPr>
        <p:txBody>
          <a:bodyPr>
            <a:noAutofit/>
          </a:bodyPr>
          <a:lstStyle/>
          <a:p>
            <a:r>
              <a:rPr lang="es-MX" sz="1050" dirty="0" smtClean="0">
                <a:solidFill>
                  <a:schemeClr val="bg1">
                    <a:lumMod val="95000"/>
                    <a:lumOff val="5000"/>
                  </a:schemeClr>
                </a:solidFill>
              </a:rPr>
              <a:t>Por población se entiende un conjunto de individuos, constituido de forma estable, ligado por vínculos de reproducción e identificado por características territoriales, políticas, jurídicas, étnicas o religiosas... Una población, pues, se definirá como tal si tiene continuidad en el tiempo y si esta continuidad está asegurada por vínculos de reproducción que ligan padres e hijos y garantizan la sucesión de las generaciones. Finalmente, una población se define también por las características que trazan su perfil y sus límites</a:t>
            </a:r>
            <a:endParaRPr lang="es-MX" sz="1050" dirty="0">
              <a:solidFill>
                <a:schemeClr val="bg1">
                  <a:lumMod val="95000"/>
                  <a:lumOff val="5000"/>
                </a:schemeClr>
              </a:solidFill>
            </a:endParaRPr>
          </a:p>
        </p:txBody>
      </p:sp>
      <p:pic>
        <p:nvPicPr>
          <p:cNvPr id="7" name="6 Marcador de contenido" descr="POBLACION 2.jpg"/>
          <p:cNvPicPr>
            <a:picLocks noGrp="1" noChangeAspect="1"/>
          </p:cNvPicPr>
          <p:nvPr>
            <p:ph sz="quarter" idx="2"/>
          </p:nvPr>
        </p:nvPicPr>
        <p:blipFill>
          <a:blip r:embed="rId2" cstate="print"/>
          <a:stretch>
            <a:fillRect/>
          </a:stretch>
        </p:blipFill>
        <p:spPr>
          <a:xfrm>
            <a:off x="3347864" y="1554088"/>
            <a:ext cx="3168352" cy="2127653"/>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8" name="7 Marcador de contenido" descr="POBLACION.jpg"/>
          <p:cNvPicPr>
            <a:picLocks noGrp="1" noChangeAspect="1"/>
          </p:cNvPicPr>
          <p:nvPr>
            <p:ph sz="quarter" idx="4"/>
          </p:nvPr>
        </p:nvPicPr>
        <p:blipFill>
          <a:blip r:embed="rId3" cstate="print"/>
          <a:stretch>
            <a:fillRect/>
          </a:stretch>
        </p:blipFill>
        <p:spPr>
          <a:xfrm>
            <a:off x="4219268" y="4077072"/>
            <a:ext cx="3736836" cy="2088232"/>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Entrada manual"/>
          <p:cNvSpPr/>
          <p:nvPr/>
        </p:nvSpPr>
        <p:spPr>
          <a:xfrm>
            <a:off x="467544" y="5013176"/>
            <a:ext cx="7344816" cy="1440160"/>
          </a:xfrm>
          <a:prstGeom prst="flowChartManualInpu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s-MX"/>
          </a:p>
        </p:txBody>
      </p:sp>
      <p:sp>
        <p:nvSpPr>
          <p:cNvPr id="2" name="1 Título"/>
          <p:cNvSpPr>
            <a:spLocks noGrp="1"/>
          </p:cNvSpPr>
          <p:nvPr>
            <p:ph type="title"/>
          </p:nvPr>
        </p:nvSpPr>
        <p:spPr>
          <a:xfrm>
            <a:off x="-108520" y="404664"/>
            <a:ext cx="4680520" cy="1440160"/>
          </a:xfrm>
        </p:spPr>
        <p:txBody>
          <a:bodyPr/>
          <a:lstStyle/>
          <a:p>
            <a:r>
              <a:rPr lang="es-MX" dirty="0" smtClean="0">
                <a:solidFill>
                  <a:schemeClr val="bg1">
                    <a:lumMod val="95000"/>
                    <a:lumOff val="5000"/>
                  </a:schemeClr>
                </a:solidFill>
              </a:rPr>
              <a:t>COMUNIDAD</a:t>
            </a:r>
            <a:endParaRPr lang="es-MX" dirty="0">
              <a:solidFill>
                <a:schemeClr val="bg1">
                  <a:lumMod val="95000"/>
                  <a:lumOff val="5000"/>
                </a:schemeClr>
              </a:solidFill>
            </a:endParaRPr>
          </a:p>
        </p:txBody>
      </p:sp>
      <p:sp>
        <p:nvSpPr>
          <p:cNvPr id="3" name="2 Marcador de texto"/>
          <p:cNvSpPr>
            <a:spLocks noGrp="1"/>
          </p:cNvSpPr>
          <p:nvPr>
            <p:ph type="body" idx="1"/>
          </p:nvPr>
        </p:nvSpPr>
        <p:spPr>
          <a:xfrm>
            <a:off x="1043608" y="5301208"/>
            <a:ext cx="6336704" cy="1080120"/>
          </a:xfrm>
        </p:spPr>
        <p:txBody>
          <a:bodyPr>
            <a:normAutofit fontScale="40000" lnSpcReduction="20000"/>
          </a:bodyPr>
          <a:lstStyle/>
          <a:p>
            <a:r>
              <a:rPr lang="es-MX" dirty="0" smtClean="0">
                <a:solidFill>
                  <a:schemeClr val="bg1">
                    <a:lumMod val="95000"/>
                    <a:lumOff val="5000"/>
                  </a:schemeClr>
                </a:solidFill>
              </a:rPr>
              <a:t>es un grupo o conjunto de individuos, seres humanos, o de animales (o de cualquier otro tipo de vida) que comparten elementos en común, tales como un idioma, costumbres, valores, tareas, visión del mundo, edad, ubicación geográfica (un barrio por ejemplo), estatus social, roles. Por lo general en una comunidad se crea una identidad común, mediante la diferenciación de otros grupos o comunidades (generalmente por signos o acciones), que es compartida y elaborada entre sus integrantes y socializada</a:t>
            </a:r>
            <a:endParaRPr lang="es-MX" dirty="0">
              <a:solidFill>
                <a:schemeClr val="bg1">
                  <a:lumMod val="95000"/>
                  <a:lumOff val="5000"/>
                </a:schemeClr>
              </a:solidFill>
            </a:endParaRPr>
          </a:p>
        </p:txBody>
      </p:sp>
      <p:pic>
        <p:nvPicPr>
          <p:cNvPr id="8" name="7 Marcador de contenido" descr="COMUNIDAD.jpg"/>
          <p:cNvPicPr>
            <a:picLocks noGrp="1" noChangeAspect="1"/>
          </p:cNvPicPr>
          <p:nvPr>
            <p:ph sz="quarter" idx="2"/>
          </p:nvPr>
        </p:nvPicPr>
        <p:blipFill>
          <a:blip r:embed="rId2" cstate="print"/>
          <a:stretch>
            <a:fillRect/>
          </a:stretch>
        </p:blipFill>
        <p:spPr>
          <a:xfrm>
            <a:off x="683568" y="2276872"/>
            <a:ext cx="3556793" cy="2491433"/>
          </a:xfrm>
          <a:prstGeom prst="rect">
            <a:avLst/>
          </a:prstGeom>
          <a:ln w="127000" cap="sq">
            <a:solidFill>
              <a:srgbClr val="000000"/>
            </a:solidFill>
            <a:miter lim="800000"/>
          </a:ln>
          <a:effectLst>
            <a:outerShdw blurRad="57150" dist="50800" dir="2700000" algn="tl" rotWithShape="0">
              <a:srgbClr val="000000">
                <a:alpha val="40000"/>
              </a:srgbClr>
            </a:outerShdw>
          </a:effectLst>
        </p:spPr>
      </p:pic>
      <p:pic>
        <p:nvPicPr>
          <p:cNvPr id="9" name="8 Marcador de contenido" descr="COMUNIDAD 2.jpg"/>
          <p:cNvPicPr>
            <a:picLocks noGrp="1" noChangeAspect="1"/>
          </p:cNvPicPr>
          <p:nvPr>
            <p:ph sz="quarter" idx="4"/>
          </p:nvPr>
        </p:nvPicPr>
        <p:blipFill>
          <a:blip r:embed="rId3" cstate="print"/>
          <a:stretch>
            <a:fillRect/>
          </a:stretch>
        </p:blipFill>
        <p:spPr>
          <a:xfrm>
            <a:off x="4932040" y="1700808"/>
            <a:ext cx="3166929" cy="2375197"/>
          </a:xfrm>
          <a:prstGeom prst="rect">
            <a:avLst/>
          </a:prstGeom>
          <a:solidFill>
            <a:srgbClr val="000000">
              <a:shade val="95000"/>
            </a:srgbClr>
          </a:solidFill>
          <a:ln w="444500" cap="sq">
            <a:solidFill>
              <a:srgbClr val="000000"/>
            </a:solidFill>
            <a:miter lim="800000"/>
          </a:ln>
          <a:effectLst>
            <a:outerShdw blurRad="254000" dist="190500" dir="2700000" sy="90000" algn="bl" rotWithShape="0">
              <a:srgbClr val="000000">
                <a:alpha val="40000"/>
              </a:srgbClr>
            </a:outerShdw>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Lágrima"/>
          <p:cNvSpPr/>
          <p:nvPr/>
        </p:nvSpPr>
        <p:spPr>
          <a:xfrm>
            <a:off x="251520" y="1412776"/>
            <a:ext cx="2952328" cy="4824536"/>
          </a:xfrm>
          <a:prstGeom prst="teardrop">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MX"/>
          </a:p>
        </p:txBody>
      </p:sp>
      <p:sp>
        <p:nvSpPr>
          <p:cNvPr id="2" name="1 Título"/>
          <p:cNvSpPr>
            <a:spLocks noGrp="1"/>
          </p:cNvSpPr>
          <p:nvPr>
            <p:ph type="title"/>
          </p:nvPr>
        </p:nvSpPr>
        <p:spPr/>
        <p:txBody>
          <a:bodyPr>
            <a:normAutofit fontScale="90000"/>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s-MX"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ECOSISTEMA</a:t>
            </a:r>
            <a:endParaRPr lang="es-MX"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2 Marcador de texto"/>
          <p:cNvSpPr>
            <a:spLocks noGrp="1"/>
          </p:cNvSpPr>
          <p:nvPr>
            <p:ph type="body" idx="2"/>
          </p:nvPr>
        </p:nvSpPr>
        <p:spPr>
          <a:xfrm>
            <a:off x="755576" y="1916832"/>
            <a:ext cx="2160240" cy="3960440"/>
          </a:xfrm>
        </p:spPr>
        <p:txBody>
          <a:bodyPr>
            <a:normAutofit fontScale="92500" lnSpcReduction="20000"/>
          </a:bodyPr>
          <a:lstStyle/>
          <a:p>
            <a:r>
              <a:rPr lang="es-MX" dirty="0" smtClean="0">
                <a:solidFill>
                  <a:schemeClr val="tx2">
                    <a:lumMod val="10000"/>
                  </a:schemeClr>
                </a:solidFill>
              </a:rPr>
              <a:t>es un sistema natural que está formado por un conjunto de organismos vivos (biocenosis) y el medio físico donde se relacionan (biotopo). Un ecosistema es una unidad compuesta de organismos interdependientes que comparten el mismo hábitat. Los ecosistemas suelen formar una serie de cadenas que muestran la interdependencia de los organismos dentro del sistema.[1] También se puede definir así: «Un ecosistema consiste de la comunidad biológica de un lugar y de los factores físicos y químicos que constituyen el ambiente abiótico</a:t>
            </a:r>
            <a:endParaRPr lang="es-MX" dirty="0">
              <a:solidFill>
                <a:schemeClr val="tx2">
                  <a:lumMod val="10000"/>
                </a:schemeClr>
              </a:solidFill>
            </a:endParaRPr>
          </a:p>
        </p:txBody>
      </p:sp>
      <p:pic>
        <p:nvPicPr>
          <p:cNvPr id="5" name="4 Marcador de contenido" descr="ECOSISTEMA.jpg"/>
          <p:cNvPicPr>
            <a:picLocks noGrp="1" noChangeAspect="1"/>
          </p:cNvPicPr>
          <p:nvPr>
            <p:ph sz="half" idx="1"/>
          </p:nvPr>
        </p:nvPicPr>
        <p:blipFill>
          <a:blip r:embed="rId2" cstate="print"/>
          <a:stretch>
            <a:fillRect/>
          </a:stretch>
        </p:blipFill>
        <p:spPr>
          <a:xfrm>
            <a:off x="3575050" y="1465871"/>
            <a:ext cx="5111750" cy="3467470"/>
          </a:xfrm>
          <a:prstGeom prst="rect">
            <a:avLst/>
          </a:prstGeom>
          <a:ln w="228600" cap="sq" cmpd="thickThin">
            <a:solidFill>
              <a:srgbClr val="000000"/>
            </a:solidFill>
            <a:prstDash val="solid"/>
            <a:miter lim="800000"/>
          </a:ln>
          <a:effectLst>
            <a:innerShdw blurRad="76200">
              <a:srgbClr val="000000"/>
            </a:innerShdw>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értice">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értice">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Vértice">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127</TotalTime>
  <Words>550</Words>
  <Application>Microsoft Office PowerPoint</Application>
  <PresentationFormat>Presentación en pantalla (4:3)</PresentationFormat>
  <Paragraphs>17</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Vértice</vt:lpstr>
      <vt:lpstr>NIVELES DE ORGANISACION DE LA MATERIA</vt:lpstr>
      <vt:lpstr>CELULA</vt:lpstr>
      <vt:lpstr>TEJIDO</vt:lpstr>
      <vt:lpstr>ORGANO</vt:lpstr>
      <vt:lpstr>SISTEMA</vt:lpstr>
      <vt:lpstr>ORGANISMO</vt:lpstr>
      <vt:lpstr>POBLACION</vt:lpstr>
      <vt:lpstr>COMUNIDAD</vt:lpstr>
      <vt:lpstr>ECOSISTEMA</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NIVELES DE ORGANISACION DE LA MATERIA</dc:title>
  <dc:creator>sg-12</dc:creator>
  <cp:lastModifiedBy>sg-6</cp:lastModifiedBy>
  <cp:revision>15</cp:revision>
  <dcterms:created xsi:type="dcterms:W3CDTF">2013-02-27T00:31:53Z</dcterms:created>
  <dcterms:modified xsi:type="dcterms:W3CDTF">2013-03-01T01:13:00Z</dcterms:modified>
</cp:coreProperties>
</file>